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CEED8-BE50-4E76-956C-B112540B7820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A9B-4230-4EE6-87B3-43A6AD0B2C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008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3F7F-5F23-49B4-94B6-E18A5139F4DD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3873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089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360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530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4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883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996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503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291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645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53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844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2E708-E855-430F-9608-C4144CF7A14C}" type="datetimeFigureOut">
              <a:rPr lang="de-AT" smtClean="0"/>
              <a:t>12.06.2018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3712-B2A5-4742-A1F4-AF4560DC752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611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79512" y="2325912"/>
            <a:ext cx="8651108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6543675" algn="l"/>
              </a:tabLst>
            </a:pPr>
            <a:r>
              <a:rPr lang="de-AT" sz="1200" b="1" dirty="0">
                <a:solidFill>
                  <a:schemeClr val="bg1"/>
                </a:solidFill>
              </a:rPr>
              <a:t>Lehrplan </a:t>
            </a:r>
            <a:r>
              <a:rPr lang="de-AT" sz="1200" b="1" dirty="0" smtClean="0">
                <a:solidFill>
                  <a:schemeClr val="bg1"/>
                </a:solidFill>
              </a:rPr>
              <a:t>Deutschförderklassen	</a:t>
            </a:r>
            <a:endParaRPr lang="de-AT" sz="1200" b="1" dirty="0">
              <a:solidFill>
                <a:schemeClr val="bg1"/>
              </a:solidFill>
            </a:endParaRPr>
          </a:p>
        </p:txBody>
      </p:sp>
      <p:grpSp>
        <p:nvGrpSpPr>
          <p:cNvPr id="46" name="Gruppieren 45">
            <a:extLst>
              <a:ext uri="{FF2B5EF4-FFF2-40B4-BE49-F238E27FC236}">
                <a16:creationId xmlns="" xmlns:a16="http://schemas.microsoft.com/office/drawing/2014/main" id="{6EE526DE-15AA-4903-8E24-11EE569EA535}"/>
              </a:ext>
            </a:extLst>
          </p:cNvPr>
          <p:cNvGrpSpPr/>
          <p:nvPr/>
        </p:nvGrpSpPr>
        <p:grpSpPr>
          <a:xfrm>
            <a:off x="275227" y="2788011"/>
            <a:ext cx="5832649" cy="3818785"/>
            <a:chOff x="213352" y="1588015"/>
            <a:chExt cx="5832649" cy="753118"/>
          </a:xfrm>
        </p:grpSpPr>
        <p:cxnSp>
          <p:nvCxnSpPr>
            <p:cNvPr id="47" name="Gerader Verbinder 99">
              <a:extLst>
                <a:ext uri="{FF2B5EF4-FFF2-40B4-BE49-F238E27FC236}">
                  <a16:creationId xmlns="" xmlns:a16="http://schemas.microsoft.com/office/drawing/2014/main" id="{76B3C848-9968-4CFF-B67A-6A4C73012B68}"/>
                </a:ext>
              </a:extLst>
            </p:cNvPr>
            <p:cNvCxnSpPr/>
            <p:nvPr/>
          </p:nvCxnSpPr>
          <p:spPr>
            <a:xfrm>
              <a:off x="1725520" y="1588015"/>
              <a:ext cx="0" cy="75311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100">
              <a:extLst>
                <a:ext uri="{FF2B5EF4-FFF2-40B4-BE49-F238E27FC236}">
                  <a16:creationId xmlns="" xmlns:a16="http://schemas.microsoft.com/office/drawing/2014/main" id="{33D520A6-0363-4711-BF5F-16561396AFD7}"/>
                </a:ext>
              </a:extLst>
            </p:cNvPr>
            <p:cNvCxnSpPr/>
            <p:nvPr/>
          </p:nvCxnSpPr>
          <p:spPr>
            <a:xfrm>
              <a:off x="213352" y="1588015"/>
              <a:ext cx="0" cy="75311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101">
              <a:extLst>
                <a:ext uri="{FF2B5EF4-FFF2-40B4-BE49-F238E27FC236}">
                  <a16:creationId xmlns="" xmlns:a16="http://schemas.microsoft.com/office/drawing/2014/main" id="{5CA57D40-CC0F-498B-8A7F-EDE1D1E22A1E}"/>
                </a:ext>
              </a:extLst>
            </p:cNvPr>
            <p:cNvCxnSpPr/>
            <p:nvPr/>
          </p:nvCxnSpPr>
          <p:spPr>
            <a:xfrm>
              <a:off x="3165680" y="1588015"/>
              <a:ext cx="0" cy="75311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102">
              <a:extLst>
                <a:ext uri="{FF2B5EF4-FFF2-40B4-BE49-F238E27FC236}">
                  <a16:creationId xmlns="" xmlns:a16="http://schemas.microsoft.com/office/drawing/2014/main" id="{A3612EE1-6C28-4118-8337-402597BDF907}"/>
                </a:ext>
              </a:extLst>
            </p:cNvPr>
            <p:cNvCxnSpPr/>
            <p:nvPr/>
          </p:nvCxnSpPr>
          <p:spPr>
            <a:xfrm>
              <a:off x="4605840" y="1588015"/>
              <a:ext cx="0" cy="75311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103">
              <a:extLst>
                <a:ext uri="{FF2B5EF4-FFF2-40B4-BE49-F238E27FC236}">
                  <a16:creationId xmlns="" xmlns:a16="http://schemas.microsoft.com/office/drawing/2014/main" id="{43223AE3-2F1D-45D7-939D-4892BAFAD388}"/>
                </a:ext>
              </a:extLst>
            </p:cNvPr>
            <p:cNvCxnSpPr/>
            <p:nvPr/>
          </p:nvCxnSpPr>
          <p:spPr>
            <a:xfrm>
              <a:off x="6046000" y="1588015"/>
              <a:ext cx="1" cy="73276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feld 52">
            <a:extLst>
              <a:ext uri="{FF2B5EF4-FFF2-40B4-BE49-F238E27FC236}">
                <a16:creationId xmlns="" xmlns:a16="http://schemas.microsoft.com/office/drawing/2014/main" id="{A0031909-36FB-45A9-A31C-5CE762F01516}"/>
              </a:ext>
            </a:extLst>
          </p:cNvPr>
          <p:cNvSpPr txBox="1"/>
          <p:nvPr/>
        </p:nvSpPr>
        <p:spPr>
          <a:xfrm>
            <a:off x="711014" y="2613944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 smtClean="0"/>
              <a:t>Q2/2018</a:t>
            </a:r>
            <a:endParaRPr lang="de-AT" sz="1000" dirty="0"/>
          </a:p>
        </p:txBody>
      </p:sp>
      <p:sp>
        <p:nvSpPr>
          <p:cNvPr id="54" name="Textfeld 53">
            <a:extLst>
              <a:ext uri="{FF2B5EF4-FFF2-40B4-BE49-F238E27FC236}">
                <a16:creationId xmlns="" xmlns:a16="http://schemas.microsoft.com/office/drawing/2014/main" id="{F82053E6-50CD-45F3-9FC9-1D413C87CB93}"/>
              </a:ext>
            </a:extLst>
          </p:cNvPr>
          <p:cNvSpPr txBox="1"/>
          <p:nvPr/>
        </p:nvSpPr>
        <p:spPr>
          <a:xfrm>
            <a:off x="2156646" y="2623777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 smtClean="0"/>
              <a:t>Q3/2018</a:t>
            </a:r>
            <a:endParaRPr lang="de-AT" sz="1000" dirty="0"/>
          </a:p>
        </p:txBody>
      </p:sp>
      <p:sp>
        <p:nvSpPr>
          <p:cNvPr id="55" name="Textfeld 54">
            <a:extLst>
              <a:ext uri="{FF2B5EF4-FFF2-40B4-BE49-F238E27FC236}">
                <a16:creationId xmlns="" xmlns:a16="http://schemas.microsoft.com/office/drawing/2014/main" id="{0F2A278B-6D9C-4B2E-BF1D-4E33D0A20CF2}"/>
              </a:ext>
            </a:extLst>
          </p:cNvPr>
          <p:cNvSpPr txBox="1"/>
          <p:nvPr/>
        </p:nvSpPr>
        <p:spPr>
          <a:xfrm>
            <a:off x="3648659" y="2623776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 smtClean="0"/>
              <a:t>Q4/2018</a:t>
            </a:r>
            <a:endParaRPr lang="de-AT" sz="1000" dirty="0"/>
          </a:p>
        </p:txBody>
      </p:sp>
      <p:sp>
        <p:nvSpPr>
          <p:cNvPr id="56" name="Textfeld 55">
            <a:extLst>
              <a:ext uri="{FF2B5EF4-FFF2-40B4-BE49-F238E27FC236}">
                <a16:creationId xmlns="" xmlns:a16="http://schemas.microsoft.com/office/drawing/2014/main" id="{F40C2D4C-FEC0-440D-AA62-E393B45584F1}"/>
              </a:ext>
            </a:extLst>
          </p:cNvPr>
          <p:cNvSpPr txBox="1"/>
          <p:nvPr/>
        </p:nvSpPr>
        <p:spPr>
          <a:xfrm>
            <a:off x="5074591" y="2623777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 smtClean="0"/>
              <a:t>Q1/2019</a:t>
            </a:r>
            <a:endParaRPr lang="de-AT" sz="1000" dirty="0"/>
          </a:p>
        </p:txBody>
      </p:sp>
      <p:sp>
        <p:nvSpPr>
          <p:cNvPr id="116" name="Foliennummernplatzhalter 3">
            <a:extLst>
              <a:ext uri="{FF2B5EF4-FFF2-40B4-BE49-F238E27FC236}">
                <a16:creationId xmlns="" xmlns:a16="http://schemas.microsoft.com/office/drawing/2014/main" id="{3FDF8D58-1979-408A-A45C-15A1568A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6616" y="7527409"/>
            <a:ext cx="2133600" cy="365125"/>
          </a:xfrm>
        </p:spPr>
        <p:txBody>
          <a:bodyPr/>
          <a:lstStyle/>
          <a:p>
            <a:fld id="{CF34B8F3-DD05-431B-B995-4DC25F110CD9}" type="slidenum">
              <a:rPr lang="de-AT" smtClean="0"/>
              <a:pPr/>
              <a:t>1</a:t>
            </a:fld>
            <a:endParaRPr lang="de-AT" dirty="0"/>
          </a:p>
        </p:txBody>
      </p:sp>
      <p:grpSp>
        <p:nvGrpSpPr>
          <p:cNvPr id="103" name="Gruppieren 102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287793" y="2909116"/>
            <a:ext cx="1124205" cy="448895"/>
            <a:chOff x="707235" y="1757526"/>
            <a:chExt cx="544920" cy="448895"/>
          </a:xfrm>
        </p:grpSpPr>
        <p:sp>
          <p:nvSpPr>
            <p:cNvPr id="117" name="Rechteck 116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513891" cy="4473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>
                  <a:solidFill>
                    <a:schemeClr val="tx1"/>
                  </a:solidFill>
                </a:rPr>
                <a:t>Ausarbeitung </a:t>
              </a:r>
              <a:r>
                <a:rPr lang="de-AT" sz="800" dirty="0" smtClean="0">
                  <a:solidFill>
                    <a:schemeClr val="tx1"/>
                  </a:solidFill>
                </a:rPr>
                <a:t>Lehrplan,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Feedbackschleife, QS</a:t>
              </a:r>
              <a:endParaRPr lang="de-AT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ieren 118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1461844" y="2894296"/>
            <a:ext cx="1065553" cy="448895"/>
            <a:chOff x="707235" y="1757526"/>
            <a:chExt cx="544920" cy="4488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20" name="Rechteck 119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513891" cy="4473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err="1" smtClean="0">
                  <a:solidFill>
                    <a:schemeClr val="tx1"/>
                  </a:solidFill>
                </a:rPr>
                <a:t>Legistik</a:t>
              </a:r>
              <a:r>
                <a:rPr lang="de-AT" sz="800" dirty="0" smtClean="0">
                  <a:solidFill>
                    <a:schemeClr val="tx1"/>
                  </a:solidFill>
                </a:rPr>
                <a:t> (Verordnung)</a:t>
              </a:r>
            </a:p>
          </p:txBody>
        </p:sp>
        <p:cxnSp>
          <p:nvCxnSpPr>
            <p:cNvPr id="121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ieren 1"/>
          <p:cNvGrpSpPr/>
          <p:nvPr/>
        </p:nvGrpSpPr>
        <p:grpSpPr>
          <a:xfrm>
            <a:off x="2644253" y="2866384"/>
            <a:ext cx="3057247" cy="478362"/>
            <a:chOff x="4032214" y="1750323"/>
            <a:chExt cx="2213914" cy="478362"/>
          </a:xfrm>
        </p:grpSpPr>
        <p:sp>
          <p:nvSpPr>
            <p:cNvPr id="123" name="Textfeld 122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50323"/>
              <a:ext cx="2213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31.08.2018</a:t>
              </a:r>
              <a:r>
                <a:rPr lang="de-AT" sz="800" dirty="0">
                  <a:solidFill>
                    <a:srgbClr val="C00000"/>
                  </a:solidFill>
                </a:rPr>
                <a:t/>
              </a:r>
              <a:br>
                <a:rPr lang="de-AT" sz="800" dirty="0">
                  <a:solidFill>
                    <a:srgbClr val="C00000"/>
                  </a:solidFill>
                </a:rPr>
              </a:br>
              <a:r>
                <a:rPr lang="de-AT" sz="800" dirty="0" smtClean="0">
                  <a:solidFill>
                    <a:srgbClr val="C00000"/>
                  </a:solidFill>
                </a:rPr>
                <a:t>Neuer Lehrplan (Verordnung) liegt vor; Schulen legen autonom fest,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ob bisherige Lehrplanzusätze oder neue Lehrplan verwendet werden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24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59733" y="1779790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itel 1"/>
          <p:cNvSpPr txBox="1">
            <a:spLocks/>
          </p:cNvSpPr>
          <p:nvPr/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0"/>
              </a:spcBef>
              <a:buNone/>
              <a:defRPr sz="2800" b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smtClean="0"/>
              <a:t>Umsetzung Deutschförderklassen: Zeitplan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110" name="Textfeld 109"/>
          <p:cNvSpPr txBox="1"/>
          <p:nvPr/>
        </p:nvSpPr>
        <p:spPr>
          <a:xfrm>
            <a:off x="179512" y="1173784"/>
            <a:ext cx="8651108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6543675" algn="l"/>
              </a:tabLst>
            </a:pPr>
            <a:r>
              <a:rPr lang="de-AT" sz="1200" b="1" dirty="0" smtClean="0">
                <a:solidFill>
                  <a:schemeClr val="bg1"/>
                </a:solidFill>
              </a:rPr>
              <a:t>Parlamentarischer Prozess	</a:t>
            </a:r>
            <a:endParaRPr lang="de-AT" sz="1200" b="1" dirty="0">
              <a:solidFill>
                <a:schemeClr val="bg1"/>
              </a:solidFill>
            </a:endParaRPr>
          </a:p>
        </p:txBody>
      </p:sp>
      <p:grpSp>
        <p:nvGrpSpPr>
          <p:cNvPr id="126" name="Gruppieren 125"/>
          <p:cNvGrpSpPr/>
          <p:nvPr/>
        </p:nvGrpSpPr>
        <p:grpSpPr>
          <a:xfrm>
            <a:off x="783360" y="1475420"/>
            <a:ext cx="774571" cy="553998"/>
            <a:chOff x="4032214" y="1764130"/>
            <a:chExt cx="774571" cy="553998"/>
          </a:xfrm>
        </p:grpSpPr>
        <p:sp>
          <p:nvSpPr>
            <p:cNvPr id="127" name="Textfeld 126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64130"/>
              <a:ext cx="77457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1000" dirty="0" smtClean="0">
                  <a:solidFill>
                    <a:srgbClr val="C00000"/>
                  </a:solidFill>
                </a:rPr>
                <a:t>17.05.2018</a:t>
              </a:r>
              <a:r>
                <a:rPr lang="de-AT" sz="1000" dirty="0">
                  <a:solidFill>
                    <a:srgbClr val="C00000"/>
                  </a:solidFill>
                </a:rPr>
                <a:t/>
              </a:r>
              <a:br>
                <a:rPr lang="de-AT" sz="1000" dirty="0">
                  <a:solidFill>
                    <a:srgbClr val="C00000"/>
                  </a:solidFill>
                </a:rPr>
              </a:br>
              <a:r>
                <a:rPr lang="de-AT" sz="1000" dirty="0" smtClean="0">
                  <a:solidFill>
                    <a:srgbClr val="C00000"/>
                  </a:solidFill>
                </a:rPr>
                <a:t>Beschluss </a:t>
              </a:r>
            </a:p>
            <a:p>
              <a:r>
                <a:rPr lang="de-AT" sz="1000" dirty="0" smtClean="0">
                  <a:solidFill>
                    <a:srgbClr val="C00000"/>
                  </a:solidFill>
                </a:rPr>
                <a:t>NR-Plenum</a:t>
              </a:r>
              <a:endParaRPr lang="de-AT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28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uppieren 129"/>
          <p:cNvGrpSpPr/>
          <p:nvPr/>
        </p:nvGrpSpPr>
        <p:grpSpPr>
          <a:xfrm>
            <a:off x="1521138" y="1486895"/>
            <a:ext cx="881973" cy="458056"/>
            <a:chOff x="4032214" y="1764130"/>
            <a:chExt cx="881973" cy="458056"/>
          </a:xfrm>
        </p:grpSpPr>
        <p:sp>
          <p:nvSpPr>
            <p:cNvPr id="131" name="Textfeld 130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64130"/>
              <a:ext cx="8819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1000" dirty="0">
                  <a:solidFill>
                    <a:srgbClr val="C00000"/>
                  </a:solidFill>
                </a:rPr>
                <a:t>2</a:t>
              </a:r>
              <a:r>
                <a:rPr lang="de-AT" sz="1000" dirty="0" smtClean="0">
                  <a:solidFill>
                    <a:srgbClr val="C00000"/>
                  </a:solidFill>
                </a:rPr>
                <a:t>8.05.2018</a:t>
              </a:r>
              <a:r>
                <a:rPr lang="de-AT" sz="1000" dirty="0">
                  <a:solidFill>
                    <a:srgbClr val="C00000"/>
                  </a:solidFill>
                </a:rPr>
                <a:t/>
              </a:r>
              <a:br>
                <a:rPr lang="de-AT" sz="1000" dirty="0">
                  <a:solidFill>
                    <a:srgbClr val="C00000"/>
                  </a:solidFill>
                </a:rPr>
              </a:br>
              <a:r>
                <a:rPr lang="de-AT" sz="1000" dirty="0" smtClean="0">
                  <a:solidFill>
                    <a:srgbClr val="C00000"/>
                  </a:solidFill>
                </a:rPr>
                <a:t>Ausschuss BR</a:t>
              </a:r>
              <a:endParaRPr lang="de-AT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34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ieren 134"/>
          <p:cNvGrpSpPr/>
          <p:nvPr/>
        </p:nvGrpSpPr>
        <p:grpSpPr>
          <a:xfrm>
            <a:off x="1565181" y="1893864"/>
            <a:ext cx="774571" cy="400110"/>
            <a:chOff x="4032214" y="1764130"/>
            <a:chExt cx="774571" cy="400110"/>
          </a:xfrm>
        </p:grpSpPr>
        <p:sp>
          <p:nvSpPr>
            <p:cNvPr id="136" name="Textfeld 135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64130"/>
              <a:ext cx="7745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1000" dirty="0" smtClean="0">
                  <a:solidFill>
                    <a:srgbClr val="C00000"/>
                  </a:solidFill>
                </a:rPr>
                <a:t>30.05.2018</a:t>
              </a:r>
              <a:r>
                <a:rPr lang="de-AT" sz="1000" dirty="0">
                  <a:solidFill>
                    <a:srgbClr val="C00000"/>
                  </a:solidFill>
                </a:rPr>
                <a:t/>
              </a:r>
              <a:br>
                <a:rPr lang="de-AT" sz="1000" dirty="0">
                  <a:solidFill>
                    <a:srgbClr val="C00000"/>
                  </a:solidFill>
                </a:rPr>
              </a:br>
              <a:r>
                <a:rPr lang="de-AT" sz="1000" dirty="0" smtClean="0">
                  <a:solidFill>
                    <a:srgbClr val="C00000"/>
                  </a:solidFill>
                </a:rPr>
                <a:t>Plenum BR</a:t>
              </a:r>
              <a:endParaRPr lang="de-AT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40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0" cy="39094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feld 140"/>
          <p:cNvSpPr txBox="1"/>
          <p:nvPr/>
        </p:nvSpPr>
        <p:spPr>
          <a:xfrm>
            <a:off x="168393" y="3478040"/>
            <a:ext cx="8651108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6543675" algn="l"/>
              </a:tabLst>
            </a:pPr>
            <a:r>
              <a:rPr lang="de-AT" sz="1200" b="1" dirty="0" smtClean="0">
                <a:solidFill>
                  <a:schemeClr val="bg1"/>
                </a:solidFill>
              </a:rPr>
              <a:t>Standardisiertes Testverfahren	</a:t>
            </a:r>
            <a:endParaRPr lang="de-AT" sz="1200" b="1" dirty="0">
              <a:solidFill>
                <a:schemeClr val="bg1"/>
              </a:solidFill>
            </a:endParaRPr>
          </a:p>
        </p:txBody>
      </p:sp>
      <p:grpSp>
        <p:nvGrpSpPr>
          <p:cNvPr id="149" name="Gruppieren 148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176729" y="3823786"/>
            <a:ext cx="2217225" cy="448895"/>
            <a:chOff x="707235" y="1757526"/>
            <a:chExt cx="580174" cy="448895"/>
          </a:xfrm>
        </p:grpSpPr>
        <p:sp>
          <p:nvSpPr>
            <p:cNvPr id="150" name="Rechteck 149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73518" y="1759083"/>
              <a:ext cx="513891" cy="4473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>
                  <a:solidFill>
                    <a:schemeClr val="tx1"/>
                  </a:solidFill>
                </a:rPr>
                <a:t>Ausarbeitung Testinstrumente</a:t>
              </a:r>
            </a:p>
            <a:p>
              <a:r>
                <a:rPr lang="de-AT" sz="800" dirty="0">
                  <a:solidFill>
                    <a:schemeClr val="tx1"/>
                  </a:solidFill>
                </a:rPr>
                <a:t>Primarstufe und Sek</a:t>
              </a:r>
              <a:r>
                <a:rPr lang="de-AT" sz="800" dirty="0" smtClean="0">
                  <a:solidFill>
                    <a:schemeClr val="tx1"/>
                  </a:solidFill>
                </a:rPr>
                <a:t>. I</a:t>
              </a:r>
              <a:endParaRPr lang="de-AT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56" name="Gruppieren 155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2875676" y="3823786"/>
            <a:ext cx="1264276" cy="448895"/>
            <a:chOff x="707235" y="1757526"/>
            <a:chExt cx="544920" cy="448895"/>
          </a:xfrm>
        </p:grpSpPr>
        <p:sp>
          <p:nvSpPr>
            <p:cNvPr id="157" name="Rechteck 156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513891" cy="4473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Feldtestung und  Eichung</a:t>
              </a:r>
            </a:p>
            <a:p>
              <a:r>
                <a:rPr lang="de-AT" sz="800" dirty="0">
                  <a:solidFill>
                    <a:schemeClr val="tx1"/>
                  </a:solidFill>
                </a:rPr>
                <a:t>d</a:t>
              </a:r>
              <a:r>
                <a:rPr lang="de-AT" sz="800" dirty="0" smtClean="0">
                  <a:solidFill>
                    <a:schemeClr val="tx1"/>
                  </a:solidFill>
                </a:rPr>
                <a:t>er Instrumente</a:t>
              </a:r>
            </a:p>
          </p:txBody>
        </p:sp>
        <p:cxnSp>
          <p:nvCxnSpPr>
            <p:cNvPr id="158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uppieren 158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6444208" y="4221088"/>
            <a:ext cx="1868755" cy="360040"/>
            <a:chOff x="707235" y="1757526"/>
            <a:chExt cx="738592" cy="360040"/>
          </a:xfrm>
        </p:grpSpPr>
        <p:sp>
          <p:nvSpPr>
            <p:cNvPr id="160" name="Rechteck 159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707563" cy="3600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Durchführung standardisierter Tests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im Rahmen Schuleinschreibung 2019/20</a:t>
              </a:r>
            </a:p>
          </p:txBody>
        </p:sp>
        <p:cxnSp>
          <p:nvCxnSpPr>
            <p:cNvPr id="161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0" cy="36004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uppieren 161"/>
          <p:cNvGrpSpPr/>
          <p:nvPr/>
        </p:nvGrpSpPr>
        <p:grpSpPr>
          <a:xfrm>
            <a:off x="6136722" y="3809039"/>
            <a:ext cx="822661" cy="461665"/>
            <a:chOff x="4032214" y="1764130"/>
            <a:chExt cx="822661" cy="461665"/>
          </a:xfrm>
        </p:grpSpPr>
        <p:sp>
          <p:nvSpPr>
            <p:cNvPr id="163" name="Textfeld 162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64130"/>
              <a:ext cx="822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(04/19)</a:t>
              </a:r>
              <a:r>
                <a:rPr lang="de-AT" sz="800" dirty="0">
                  <a:solidFill>
                    <a:srgbClr val="C00000"/>
                  </a:solidFill>
                </a:rPr>
                <a:t/>
              </a:r>
              <a:br>
                <a:rPr lang="de-AT" sz="800" dirty="0">
                  <a:solidFill>
                    <a:srgbClr val="C00000"/>
                  </a:solidFill>
                </a:rPr>
              </a:br>
              <a:r>
                <a:rPr lang="de-AT" sz="800" dirty="0" smtClean="0">
                  <a:solidFill>
                    <a:srgbClr val="C00000"/>
                  </a:solidFill>
                </a:rPr>
                <a:t>Testinstrument</a:t>
              </a:r>
            </a:p>
            <a:p>
              <a:r>
                <a:rPr lang="de-AT" sz="800" dirty="0">
                  <a:solidFill>
                    <a:srgbClr val="C00000"/>
                  </a:solidFill>
                </a:rPr>
                <a:t>l</a:t>
              </a:r>
              <a:r>
                <a:rPr lang="de-AT" sz="800" dirty="0" smtClean="0">
                  <a:solidFill>
                    <a:srgbClr val="C00000"/>
                  </a:solidFill>
                </a:rPr>
                <a:t>iegt vor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64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feld 64"/>
          <p:cNvSpPr txBox="1"/>
          <p:nvPr/>
        </p:nvSpPr>
        <p:spPr>
          <a:xfrm>
            <a:off x="179512" y="5085184"/>
            <a:ext cx="8651108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6543675" algn="l"/>
              </a:tabLst>
            </a:pPr>
            <a:r>
              <a:rPr lang="de-AT" sz="1200" b="1" dirty="0" smtClean="0">
                <a:solidFill>
                  <a:schemeClr val="bg1"/>
                </a:solidFill>
              </a:rPr>
              <a:t>Umsetzungsbegleitung	</a:t>
            </a:r>
            <a:endParaRPr lang="de-AT" sz="1200" b="1" dirty="0">
              <a:solidFill>
                <a:schemeClr val="bg1"/>
              </a:solidFill>
            </a:endParaRPr>
          </a:p>
        </p:txBody>
      </p:sp>
      <p:grpSp>
        <p:nvGrpSpPr>
          <p:cNvPr id="67" name="Gruppieren 66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539552" y="5445224"/>
            <a:ext cx="1440160" cy="288773"/>
            <a:chOff x="707235" y="1757526"/>
            <a:chExt cx="544920" cy="36004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8" name="Rechteck 67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55762" y="1757526"/>
              <a:ext cx="496393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Erarbeitung Leitfaden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für Schulleitungen</a:t>
              </a:r>
            </a:p>
          </p:txBody>
        </p:sp>
        <p:cxnSp>
          <p:nvCxnSpPr>
            <p:cNvPr id="69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0" cy="359116"/>
            </a:xfrm>
            <a:prstGeom prst="lin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ieren 69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3347864" y="5445225"/>
            <a:ext cx="1546814" cy="360039"/>
            <a:chOff x="707235" y="1757526"/>
            <a:chExt cx="544920" cy="4488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1" name="Rechteck 70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513891" cy="4473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err="1" smtClean="0">
                  <a:solidFill>
                    <a:schemeClr val="tx1"/>
                  </a:solidFill>
                </a:rPr>
                <a:t>Umsetzungsmonitoring</a:t>
              </a:r>
              <a:endParaRPr lang="de-AT" sz="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72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uppieren 72"/>
          <p:cNvGrpSpPr/>
          <p:nvPr/>
        </p:nvGrpSpPr>
        <p:grpSpPr>
          <a:xfrm>
            <a:off x="1979712" y="6165304"/>
            <a:ext cx="1013291" cy="516836"/>
            <a:chOff x="4069007" y="1705350"/>
            <a:chExt cx="564170" cy="516836"/>
          </a:xfrm>
        </p:grpSpPr>
        <p:sp>
          <p:nvSpPr>
            <p:cNvPr id="74" name="Textfeld 73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5240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11. Juni</a:t>
              </a:r>
              <a:r>
                <a:rPr lang="de-AT" sz="800" dirty="0">
                  <a:solidFill>
                    <a:srgbClr val="C00000"/>
                  </a:solidFill>
                </a:rPr>
                <a:t/>
              </a:r>
              <a:br>
                <a:rPr lang="de-AT" sz="800" dirty="0">
                  <a:solidFill>
                    <a:srgbClr val="C00000"/>
                  </a:solidFill>
                </a:rPr>
              </a:br>
              <a:r>
                <a:rPr lang="de-AT" sz="800" dirty="0" smtClean="0">
                  <a:solidFill>
                    <a:srgbClr val="C00000"/>
                  </a:solidFill>
                </a:rPr>
                <a:t>Schulaufsicht/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Bundessteuerung </a:t>
              </a:r>
            </a:p>
          </p:txBody>
        </p:sp>
        <p:cxnSp>
          <p:nvCxnSpPr>
            <p:cNvPr id="75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uppieren 75"/>
          <p:cNvGrpSpPr/>
          <p:nvPr/>
        </p:nvGrpSpPr>
        <p:grpSpPr>
          <a:xfrm>
            <a:off x="5796136" y="5445224"/>
            <a:ext cx="1412567" cy="461665"/>
            <a:chOff x="4032214" y="1764130"/>
            <a:chExt cx="786473" cy="461665"/>
          </a:xfrm>
        </p:grpSpPr>
        <p:sp>
          <p:nvSpPr>
            <p:cNvPr id="77" name="Textfeld 76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032214" y="1764130"/>
              <a:ext cx="786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März 2019: Erhebungs-</a:t>
              </a:r>
            </a:p>
            <a:p>
              <a:r>
                <a:rPr lang="de-AT" sz="800" dirty="0" err="1" smtClean="0">
                  <a:solidFill>
                    <a:srgbClr val="C00000"/>
                  </a:solidFill>
                </a:rPr>
                <a:t>ergebnisse</a:t>
              </a:r>
              <a:r>
                <a:rPr lang="de-AT" sz="800" dirty="0" smtClean="0">
                  <a:solidFill>
                    <a:srgbClr val="C00000"/>
                  </a:solidFill>
                </a:rPr>
                <a:t> Umsetzungserfolg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1. Semester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78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uppieren 79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6659146" y="2871860"/>
            <a:ext cx="1065553" cy="523405"/>
            <a:chOff x="707235" y="1757526"/>
            <a:chExt cx="544920" cy="4488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1" name="Rechteck 80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513891" cy="4473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ab 09/19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Neuer Lehrplan für 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Deutschförderklassen</a:t>
              </a:r>
            </a:p>
            <a:p>
              <a:r>
                <a:rPr lang="de-AT" sz="800" dirty="0">
                  <a:solidFill>
                    <a:schemeClr val="tx1"/>
                  </a:solidFill>
                </a:rPr>
                <a:t>v</a:t>
              </a:r>
              <a:r>
                <a:rPr lang="de-AT" sz="800" dirty="0" smtClean="0">
                  <a:solidFill>
                    <a:schemeClr val="tx1"/>
                  </a:solidFill>
                </a:rPr>
                <a:t>erpflichtend </a:t>
              </a:r>
            </a:p>
          </p:txBody>
        </p:sp>
        <p:cxnSp>
          <p:nvCxnSpPr>
            <p:cNvPr id="82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feld 78">
            <a:extLst>
              <a:ext uri="{FF2B5EF4-FFF2-40B4-BE49-F238E27FC236}">
                <a16:creationId xmlns="" xmlns:a16="http://schemas.microsoft.com/office/drawing/2014/main" id="{F40C2D4C-FEC0-440D-AA62-E393B45584F1}"/>
              </a:ext>
            </a:extLst>
          </p:cNvPr>
          <p:cNvSpPr txBox="1"/>
          <p:nvPr/>
        </p:nvSpPr>
        <p:spPr>
          <a:xfrm>
            <a:off x="7161585" y="2623777"/>
            <a:ext cx="1008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 smtClean="0"/>
              <a:t>Q2/2019 - 2021</a:t>
            </a:r>
            <a:endParaRPr lang="de-AT" sz="1000" dirty="0"/>
          </a:p>
        </p:txBody>
      </p:sp>
      <p:grpSp>
        <p:nvGrpSpPr>
          <p:cNvPr id="83" name="Gruppieren 82"/>
          <p:cNvGrpSpPr/>
          <p:nvPr/>
        </p:nvGrpSpPr>
        <p:grpSpPr>
          <a:xfrm>
            <a:off x="2785081" y="1645061"/>
            <a:ext cx="994832" cy="443530"/>
            <a:chOff x="244971" y="1906030"/>
            <a:chExt cx="1814429" cy="448895"/>
          </a:xfrm>
        </p:grpSpPr>
        <p:sp>
          <p:nvSpPr>
            <p:cNvPr id="84" name="Textfeld 83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340172" y="1911395"/>
              <a:ext cx="17192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000" dirty="0" smtClean="0">
                  <a:solidFill>
                    <a:srgbClr val="C00000"/>
                  </a:solidFill>
                </a:rPr>
                <a:t>09/18</a:t>
              </a:r>
            </a:p>
            <a:p>
              <a:r>
                <a:rPr lang="de-AT" sz="1000" dirty="0" smtClean="0">
                  <a:solidFill>
                    <a:srgbClr val="C00000"/>
                  </a:solidFill>
                </a:rPr>
                <a:t>Gesetz tritt in Kraft</a:t>
              </a:r>
              <a:endParaRPr lang="de-AT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85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244971" y="1906030"/>
              <a:ext cx="2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uppieren 85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5076056" y="4221088"/>
            <a:ext cx="1032839" cy="376886"/>
            <a:chOff x="707235" y="1651503"/>
            <a:chExt cx="738592" cy="554918"/>
          </a:xfrm>
        </p:grpSpPr>
        <p:sp>
          <p:nvSpPr>
            <p:cNvPr id="87" name="Rechteck 86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651503"/>
              <a:ext cx="707563" cy="5533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Testung 1. Semester 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(eigener Test)</a:t>
              </a:r>
            </a:p>
          </p:txBody>
        </p:sp>
        <p:cxnSp>
          <p:nvCxnSpPr>
            <p:cNvPr id="88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651503"/>
              <a:ext cx="1" cy="55491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pieren 88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5580112" y="4653137"/>
            <a:ext cx="1153148" cy="360040"/>
            <a:chOff x="707235" y="1757526"/>
            <a:chExt cx="738592" cy="490830"/>
          </a:xfrm>
        </p:grpSpPr>
        <p:sp>
          <p:nvSpPr>
            <p:cNvPr id="90" name="Rechteck 89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6"/>
              <a:ext cx="707563" cy="4908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Schulungen zu Hand-</a:t>
              </a:r>
            </a:p>
            <a:p>
              <a:r>
                <a:rPr lang="de-AT" sz="800" dirty="0" err="1" smtClean="0">
                  <a:solidFill>
                    <a:schemeClr val="tx1"/>
                  </a:solidFill>
                </a:rPr>
                <a:t>habung</a:t>
              </a:r>
              <a:r>
                <a:rPr lang="de-AT" sz="800" dirty="0" smtClean="0">
                  <a:solidFill>
                    <a:schemeClr val="tx1"/>
                  </a:solidFill>
                </a:rPr>
                <a:t> Testinstrument</a:t>
              </a:r>
            </a:p>
          </p:txBody>
        </p:sp>
        <p:cxnSp>
          <p:nvCxnSpPr>
            <p:cNvPr id="91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uppieren 91">
            <a:extLst>
              <a:ext uri="{FF2B5EF4-FFF2-40B4-BE49-F238E27FC236}">
                <a16:creationId xmlns="" xmlns:a16="http://schemas.microsoft.com/office/drawing/2014/main" id="{11FE82BC-8A98-458C-91E7-2771D7AA36B4}"/>
              </a:ext>
            </a:extLst>
          </p:cNvPr>
          <p:cNvGrpSpPr/>
          <p:nvPr/>
        </p:nvGrpSpPr>
        <p:grpSpPr>
          <a:xfrm>
            <a:off x="6804248" y="4653136"/>
            <a:ext cx="1152128" cy="375519"/>
            <a:chOff x="707235" y="1757526"/>
            <a:chExt cx="738592" cy="448895"/>
          </a:xfrm>
        </p:grpSpPr>
        <p:sp>
          <p:nvSpPr>
            <p:cNvPr id="93" name="Rechteck 92">
              <a:extLst>
                <a:ext uri="{FF2B5EF4-FFF2-40B4-BE49-F238E27FC236}">
                  <a16:creationId xmlns="" xmlns:a16="http://schemas.microsoft.com/office/drawing/2014/main" id="{C975E55F-3A34-48EF-8B2F-C187A9D1DAE2}"/>
                </a:ext>
              </a:extLst>
            </p:cNvPr>
            <p:cNvSpPr/>
            <p:nvPr/>
          </p:nvSpPr>
          <p:spPr>
            <a:xfrm>
              <a:off x="738264" y="1757527"/>
              <a:ext cx="707563" cy="43039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>
              <a:noAutofit/>
            </a:bodyPr>
            <a:lstStyle/>
            <a:p>
              <a:r>
                <a:rPr lang="de-AT" sz="800" dirty="0" smtClean="0">
                  <a:solidFill>
                    <a:schemeClr val="tx1"/>
                  </a:solidFill>
                </a:rPr>
                <a:t>Testung 2. Semester </a:t>
              </a:r>
            </a:p>
            <a:p>
              <a:r>
                <a:rPr lang="de-AT" sz="800" dirty="0" smtClean="0">
                  <a:solidFill>
                    <a:schemeClr val="tx1"/>
                  </a:solidFill>
                </a:rPr>
                <a:t>(standardisierter  Test)</a:t>
              </a:r>
            </a:p>
          </p:txBody>
        </p:sp>
        <p:cxnSp>
          <p:nvCxnSpPr>
            <p:cNvPr id="94" name="Gerader Verbinder 44">
              <a:extLst>
                <a:ext uri="{FF2B5EF4-FFF2-40B4-BE49-F238E27FC236}">
                  <a16:creationId xmlns="" xmlns:a16="http://schemas.microsoft.com/office/drawing/2014/main" id="{1810E1B7-AF99-421C-BC68-FA0B63FDE492}"/>
                </a:ext>
              </a:extLst>
            </p:cNvPr>
            <p:cNvCxnSpPr>
              <a:cxnSpLocks/>
            </p:cNvCxnSpPr>
            <p:nvPr/>
          </p:nvCxnSpPr>
          <p:spPr>
            <a:xfrm>
              <a:off x="707235" y="1757526"/>
              <a:ext cx="1" cy="44889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Gerader Verbinder 44">
            <a:extLst>
              <a:ext uri="{FF2B5EF4-FFF2-40B4-BE49-F238E27FC236}">
                <a16:creationId xmlns="" xmlns:a16="http://schemas.microsoft.com/office/drawing/2014/main" id="{1810E1B7-AF99-421C-BC68-FA0B63FDE492}"/>
              </a:ext>
            </a:extLst>
          </p:cNvPr>
          <p:cNvCxnSpPr>
            <a:cxnSpLocks/>
          </p:cNvCxnSpPr>
          <p:nvPr/>
        </p:nvCxnSpPr>
        <p:spPr>
          <a:xfrm>
            <a:off x="287791" y="3800065"/>
            <a:ext cx="2" cy="4488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251520" y="5733256"/>
            <a:ext cx="1157561" cy="338554"/>
            <a:chOff x="4069007" y="1705350"/>
            <a:chExt cx="644496" cy="338554"/>
          </a:xfrm>
        </p:grpSpPr>
        <p:sp>
          <p:nvSpPr>
            <p:cNvPr id="97" name="Textfeld 96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604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5. April: Abstimmung </a:t>
              </a:r>
            </a:p>
            <a:p>
              <a:r>
                <a:rPr lang="de-AT" sz="800" dirty="0">
                  <a:solidFill>
                    <a:srgbClr val="C00000"/>
                  </a:solidFill>
                </a:rPr>
                <a:t>m</a:t>
              </a:r>
              <a:r>
                <a:rPr lang="de-AT" sz="800" dirty="0" smtClean="0">
                  <a:solidFill>
                    <a:srgbClr val="C00000"/>
                  </a:solidFill>
                </a:rPr>
                <a:t>it Bundesländern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98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22009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98"/>
          <p:cNvGrpSpPr/>
          <p:nvPr/>
        </p:nvGrpSpPr>
        <p:grpSpPr>
          <a:xfrm>
            <a:off x="611560" y="6021288"/>
            <a:ext cx="1122295" cy="338554"/>
            <a:chOff x="4069007" y="1705350"/>
            <a:chExt cx="624861" cy="338554"/>
          </a:xfrm>
        </p:grpSpPr>
        <p:sp>
          <p:nvSpPr>
            <p:cNvPr id="100" name="Textfeld 99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584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>
                  <a:solidFill>
                    <a:srgbClr val="C00000"/>
                  </a:solidFill>
                </a:rPr>
                <a:t>3</a:t>
              </a:r>
              <a:r>
                <a:rPr lang="de-AT" sz="800" dirty="0" smtClean="0">
                  <a:solidFill>
                    <a:srgbClr val="C00000"/>
                  </a:solidFill>
                </a:rPr>
                <a:t>. Mai: Abstimmung 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mit Wien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01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22009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uppieren 106"/>
          <p:cNvGrpSpPr/>
          <p:nvPr/>
        </p:nvGrpSpPr>
        <p:grpSpPr>
          <a:xfrm>
            <a:off x="827584" y="6309320"/>
            <a:ext cx="1151151" cy="338554"/>
            <a:chOff x="4069007" y="1705350"/>
            <a:chExt cx="640926" cy="338554"/>
          </a:xfrm>
        </p:grpSpPr>
        <p:sp>
          <p:nvSpPr>
            <p:cNvPr id="108" name="Textfeld 107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6008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23.Mai: Schulaufsicht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Wien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09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22009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uppieren 110"/>
          <p:cNvGrpSpPr/>
          <p:nvPr/>
        </p:nvGrpSpPr>
        <p:grpSpPr>
          <a:xfrm>
            <a:off x="1691680" y="5877272"/>
            <a:ext cx="1125503" cy="338554"/>
            <a:chOff x="4069007" y="1705350"/>
            <a:chExt cx="626646" cy="338554"/>
          </a:xfrm>
        </p:grpSpPr>
        <p:sp>
          <p:nvSpPr>
            <p:cNvPr id="112" name="Textfeld 111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586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4. Juni: Schulaufsicht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Wien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13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22009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pieren 113"/>
          <p:cNvGrpSpPr/>
          <p:nvPr/>
        </p:nvGrpSpPr>
        <p:grpSpPr>
          <a:xfrm>
            <a:off x="2843808" y="6021288"/>
            <a:ext cx="1341907" cy="338554"/>
            <a:chOff x="4069007" y="1705350"/>
            <a:chExt cx="747133" cy="338554"/>
          </a:xfrm>
        </p:grpSpPr>
        <p:sp>
          <p:nvSpPr>
            <p:cNvPr id="115" name="Textfeld 114">
              <a:extLst>
                <a:ext uri="{FF2B5EF4-FFF2-40B4-BE49-F238E27FC236}">
                  <a16:creationId xmlns="" xmlns:a16="http://schemas.microsoft.com/office/drawing/2014/main" id="{C43AD627-74D7-4029-A60F-F8F9B68B1E2C}"/>
                </a:ext>
              </a:extLst>
            </p:cNvPr>
            <p:cNvSpPr txBox="1"/>
            <p:nvPr/>
          </p:nvSpPr>
          <p:spPr>
            <a:xfrm>
              <a:off x="4109099" y="1705350"/>
              <a:ext cx="707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800" dirty="0" smtClean="0">
                  <a:solidFill>
                    <a:srgbClr val="C00000"/>
                  </a:solidFill>
                </a:rPr>
                <a:t>23. August: Schulaufsicht/</a:t>
              </a:r>
            </a:p>
            <a:p>
              <a:r>
                <a:rPr lang="de-AT" sz="800" dirty="0" smtClean="0">
                  <a:solidFill>
                    <a:srgbClr val="C00000"/>
                  </a:solidFill>
                </a:rPr>
                <a:t>Bundessteuerung</a:t>
              </a:r>
              <a:endParaRPr lang="de-AT" sz="800" dirty="0">
                <a:solidFill>
                  <a:srgbClr val="C00000"/>
                </a:solidFill>
              </a:endParaRPr>
            </a:p>
          </p:txBody>
        </p:sp>
        <p:cxnSp>
          <p:nvCxnSpPr>
            <p:cNvPr id="122" name="Gerader Verbinder 44">
              <a:extLst>
                <a:ext uri="{FF2B5EF4-FFF2-40B4-BE49-F238E27FC236}">
                  <a16:creationId xmlns="" xmlns:a16="http://schemas.microsoft.com/office/drawing/2014/main" id="{524DFF66-E7F5-4687-99F9-F3E42328534B}"/>
                </a:ext>
              </a:extLst>
            </p:cNvPr>
            <p:cNvCxnSpPr>
              <a:cxnSpLocks/>
            </p:cNvCxnSpPr>
            <p:nvPr/>
          </p:nvCxnSpPr>
          <p:spPr>
            <a:xfrm>
              <a:off x="4069007" y="1773291"/>
              <a:ext cx="2" cy="22009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96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bm: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BMB</dc:creator>
  <cp:lastModifiedBy>Warga-Fallenböck  Muriel</cp:lastModifiedBy>
  <cp:revision>5</cp:revision>
  <dcterms:created xsi:type="dcterms:W3CDTF">2018-06-12T12:37:01Z</dcterms:created>
  <dcterms:modified xsi:type="dcterms:W3CDTF">2018-06-12T13:41:08Z</dcterms:modified>
</cp:coreProperties>
</file>